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71" r:id="rId3"/>
    <p:sldId id="258" r:id="rId4"/>
    <p:sldId id="272" r:id="rId5"/>
    <p:sldId id="268" r:id="rId6"/>
    <p:sldId id="269" r:id="rId7"/>
    <p:sldId id="270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  <a:srgbClr val="0066CC"/>
    <a:srgbClr val="FF0000"/>
    <a:srgbClr val="660066"/>
    <a:srgbClr val="0000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920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019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180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833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964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1054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836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07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099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32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37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316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24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426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796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53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FFC58-09D9-423A-86CD-525E9270019D}" type="datetimeFigureOut">
              <a:rPr lang="pl-PL" smtClean="0"/>
              <a:t>12.10.2021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5D9E7A-9901-4350-9C76-32635418FD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49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teka.pl/artykul/Jak-pracowac-zdalnie-Cz-12-Bezpieczenstwo-w-sieci/9689" TargetMode="External"/><Relationship Id="rId2" Type="http://schemas.openxmlformats.org/officeDocument/2006/relationships/hyperlink" Target="https://www.bibliotekawszkole.pl/inne/gazetki/68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0F2549-C7A9-49AB-A57E-E42E519D9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56996"/>
            <a:ext cx="7766936" cy="2491273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solidFill>
                  <a:srgbClr val="000099"/>
                </a:solidFill>
                <a:latin typeface="Tempus Sans ITC" panose="04020404030D07020202" pitchFamily="82" charset="0"/>
              </a:rPr>
              <a:t>Dzień </a:t>
            </a:r>
            <a:br>
              <a:rPr lang="pl-PL" dirty="0">
                <a:solidFill>
                  <a:srgbClr val="000099"/>
                </a:solidFill>
                <a:latin typeface="Tempus Sans ITC" panose="04020404030D07020202" pitchFamily="82" charset="0"/>
              </a:rPr>
            </a:br>
            <a:r>
              <a:rPr lang="pl-PL" dirty="0">
                <a:solidFill>
                  <a:srgbClr val="000099"/>
                </a:solidFill>
                <a:latin typeface="Tempus Sans ITC" panose="04020404030D07020202" pitchFamily="82" charset="0"/>
              </a:rPr>
              <a:t>Bezpiecznego </a:t>
            </a:r>
            <a:br>
              <a:rPr lang="pl-PL" dirty="0">
                <a:solidFill>
                  <a:srgbClr val="000099"/>
                </a:solidFill>
                <a:latin typeface="Tempus Sans ITC" panose="04020404030D07020202" pitchFamily="82" charset="0"/>
              </a:rPr>
            </a:br>
            <a:r>
              <a:rPr lang="pl-PL" dirty="0">
                <a:solidFill>
                  <a:srgbClr val="000099"/>
                </a:solidFill>
                <a:latin typeface="Tempus Sans ITC" panose="04020404030D07020202" pitchFamily="82" charset="0"/>
              </a:rPr>
              <a:t>Komputera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A3F154F-09CF-408F-BAD0-8E31798BD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192" y="3750906"/>
            <a:ext cx="10182808" cy="811763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0099"/>
                </a:solidFill>
                <a:latin typeface="Tempus Sans ITC" panose="04020404030D07020202" pitchFamily="82" charset="0"/>
              </a:rPr>
              <a:t>12 października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30EBFF9-1756-41DE-91BB-6CC6AA6DE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2194" y="4325078"/>
            <a:ext cx="2316681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60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EF2F72-EF47-4F10-8B79-8D44E8ABE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7788"/>
            <a:ext cx="10515600" cy="5449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800" dirty="0">
                <a:solidFill>
                  <a:srgbClr val="006666"/>
                </a:solidFill>
                <a:latin typeface="Tempus Sans ITC" panose="04020404030D07020202" pitchFamily="82" charset="0"/>
              </a:rPr>
              <a:t>3. Stosuj silne unikatowe hasła lub technologie uwierzytelniania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b="0" i="0" dirty="0">
              <a:solidFill>
                <a:srgbClr val="006666"/>
              </a:solidFill>
              <a:effectLst/>
              <a:latin typeface="Tempus Sans ITC" panose="04020404030D07020202" pitchFamily="8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800" b="0" i="0" dirty="0">
                <a:solidFill>
                  <a:srgbClr val="006666"/>
                </a:solidFill>
                <a:effectLst/>
                <a:latin typeface="Tempus Sans ITC" panose="04020404030D07020202" pitchFamily="82" charset="0"/>
              </a:rPr>
              <a:t>Aby utrudnić złamanie hasła, powinno ono być: </a:t>
            </a:r>
            <a:r>
              <a:rPr lang="pl-PL" sz="2800" b="0" i="0" dirty="0" err="1">
                <a:solidFill>
                  <a:srgbClr val="006666"/>
                </a:solidFill>
                <a:effectLst/>
                <a:latin typeface="Tempus Sans ITC" panose="04020404030D07020202" pitchFamily="82" charset="0"/>
              </a:rPr>
              <a:t>niesłownikowe</a:t>
            </a:r>
            <a:r>
              <a:rPr lang="pl-PL" sz="2800" b="0" i="0" dirty="0">
                <a:solidFill>
                  <a:srgbClr val="006666"/>
                </a:solidFill>
                <a:effectLst/>
                <a:latin typeface="Tempus Sans ITC" panose="04020404030D07020202" pitchFamily="82" charset="0"/>
              </a:rPr>
              <a:t>, nieszablonowe i skomplikowane – każdy dodatkowy znak zwiększa trudność złamania hasła.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800" b="0" i="0" dirty="0">
              <a:solidFill>
                <a:srgbClr val="006666"/>
              </a:solidFill>
              <a:effectLst/>
              <a:latin typeface="Tempus Sans ITC" panose="04020404030D07020202" pitchFamily="8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800" b="0" i="0" dirty="0">
                <a:solidFill>
                  <a:srgbClr val="006666"/>
                </a:solidFill>
                <a:effectLst/>
                <a:latin typeface="Tempus Sans ITC" panose="04020404030D07020202" pitchFamily="82" charset="0"/>
              </a:rPr>
              <a:t>Kiedy to możliwe trzeba korzystać z dwuetapowej weryfikacji – aby się zalogować nie</a:t>
            </a:r>
            <a:r>
              <a:rPr lang="pl-PL" sz="2800" dirty="0">
                <a:solidFill>
                  <a:srgbClr val="006666"/>
                </a:solidFill>
                <a:latin typeface="Tempus Sans ITC" panose="04020404030D07020202" pitchFamily="82" charset="0"/>
              </a:rPr>
              <a:t> </a:t>
            </a:r>
            <a:r>
              <a:rPr lang="pl-PL" sz="2800" b="0" i="0" dirty="0">
                <a:solidFill>
                  <a:srgbClr val="006666"/>
                </a:solidFill>
                <a:effectLst/>
                <a:latin typeface="Tempus Sans ITC" panose="04020404030D07020202" pitchFamily="82" charset="0"/>
              </a:rPr>
              <a:t>wystarczy podanie hasła, trzeba jeszcze wpisać kod przesłany na telefon lub maila.</a:t>
            </a:r>
            <a:br>
              <a:rPr lang="pl-PL" sz="2800" dirty="0"/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394288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EEB8D1-7489-4312-BB17-0901EC2A6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8539"/>
            <a:ext cx="10515600" cy="5738424"/>
          </a:xfrm>
        </p:spPr>
        <p:txBody>
          <a:bodyPr/>
          <a:lstStyle/>
          <a:p>
            <a:pPr marL="0" indent="0" algn="ctr">
              <a:buNone/>
            </a:pPr>
            <a:r>
              <a:rPr lang="pl-PL" sz="4800" dirty="0">
                <a:solidFill>
                  <a:srgbClr val="000066"/>
                </a:solidFill>
                <a:latin typeface="Tempus Sans ITC" panose="04020404030D07020202" pitchFamily="82" charset="0"/>
              </a:rPr>
              <a:t>4. Nie otwieraj podejrzanych załączników</a:t>
            </a:r>
          </a:p>
          <a:p>
            <a:pPr marL="0" indent="0" algn="just">
              <a:buNone/>
            </a:pPr>
            <a:endParaRPr lang="pl-PL" sz="1800" b="0" i="0" dirty="0">
              <a:solidFill>
                <a:srgbClr val="000066"/>
              </a:solidFill>
              <a:effectLst/>
              <a:latin typeface="Tempus Sans ITC" panose="04020404030D07020202" pitchFamily="82" charset="0"/>
            </a:endParaRPr>
          </a:p>
          <a:p>
            <a:pPr marL="0" indent="0" algn="just">
              <a:buNone/>
            </a:pPr>
            <a:r>
              <a:rPr lang="pl-PL" sz="2800" b="0" i="0" dirty="0">
                <a:solidFill>
                  <a:srgbClr val="000066"/>
                </a:solidFill>
                <a:effectLst/>
                <a:latin typeface="Tempus Sans ITC" panose="04020404030D07020202" pitchFamily="82" charset="0"/>
              </a:rPr>
              <a:t>Jeżeli otrzymujesz wiadomość o mało prawdopodobnych treściach (np. że czeka na ciebie duża wygrana, a ty nie brałeś udziału w żadnej grze ani konkursie) to powinna zapalić ci się lampka</a:t>
            </a:r>
            <a:r>
              <a:rPr lang="pl-PL" sz="2800" dirty="0">
                <a:solidFill>
                  <a:srgbClr val="000066"/>
                </a:solidFill>
                <a:latin typeface="Tempus Sans ITC" panose="04020404030D07020202" pitchFamily="82" charset="0"/>
              </a:rPr>
              <a:t> </a:t>
            </a:r>
            <a:r>
              <a:rPr lang="pl-PL" sz="2800" b="0" i="0" dirty="0">
                <a:solidFill>
                  <a:srgbClr val="000066"/>
                </a:solidFill>
                <a:effectLst/>
                <a:latin typeface="Tempus Sans ITC" panose="04020404030D07020202" pitchFamily="82" charset="0"/>
              </a:rPr>
              <a:t>ostrzegawcza. </a:t>
            </a:r>
          </a:p>
          <a:p>
            <a:pPr marL="0" indent="0" algn="just">
              <a:buNone/>
            </a:pPr>
            <a:endParaRPr lang="pl-PL" sz="2800" b="0" i="0" dirty="0">
              <a:solidFill>
                <a:srgbClr val="000066"/>
              </a:solidFill>
              <a:effectLst/>
              <a:latin typeface="Tempus Sans ITC" panose="04020404030D07020202" pitchFamily="82" charset="0"/>
            </a:endParaRPr>
          </a:p>
          <a:p>
            <a:pPr marL="0" indent="0" algn="just">
              <a:buNone/>
            </a:pPr>
            <a:r>
              <a:rPr lang="pl-PL" sz="2800" b="0" i="0" dirty="0">
                <a:solidFill>
                  <a:srgbClr val="000066"/>
                </a:solidFill>
                <a:effectLst/>
                <a:latin typeface="Tempus Sans ITC" panose="04020404030D07020202" pitchFamily="82" charset="0"/>
              </a:rPr>
              <a:t>Gdy dostaniesz niespodziewaną wiadomość z załącznikiem lub podejrzanym linkiem, powstrzymaj ciekawość i nie otwieraj go.</a:t>
            </a:r>
            <a:r>
              <a:rPr lang="pl-PL" sz="2800" dirty="0">
                <a:solidFill>
                  <a:srgbClr val="000066"/>
                </a:solidFill>
                <a:latin typeface="Tempus Sans ITC" panose="04020404030D070202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7059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F30041-641C-4F6E-BA92-B8703AEF7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184" y="382554"/>
            <a:ext cx="10840616" cy="61768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4800" dirty="0">
                <a:solidFill>
                  <a:srgbClr val="660066"/>
                </a:solidFill>
                <a:latin typeface="Tempus Sans ITC" panose="04020404030D07020202" pitchFamily="82" charset="0"/>
              </a:rPr>
              <a:t>5. Używaj trybu prywatnego (incognito)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800" dirty="0">
                <a:solidFill>
                  <a:srgbClr val="660066"/>
                </a:solidFill>
                <a:latin typeface="Tempus Sans ITC" panose="04020404030D07020202" pitchFamily="82" charset="0"/>
              </a:rPr>
              <a:t>Jeżeli korzystasz z </a:t>
            </a:r>
            <a:r>
              <a:rPr lang="pl-PL" sz="2800" dirty="0" err="1">
                <a:solidFill>
                  <a:srgbClr val="660066"/>
                </a:solidFill>
                <a:latin typeface="Tempus Sans ITC" panose="04020404030D07020202" pitchFamily="82" charset="0"/>
              </a:rPr>
              <a:t>internetu</a:t>
            </a:r>
            <a:r>
              <a:rPr lang="pl-PL" sz="2800" dirty="0">
                <a:solidFill>
                  <a:srgbClr val="660066"/>
                </a:solidFill>
                <a:latin typeface="Tempus Sans ITC" panose="04020404030D07020202" pitchFamily="82" charset="0"/>
              </a:rPr>
              <a:t> na czyimś komputerze, włącz tryb prywatny, w który wyposażona jest każda nowoczesna przeglądarka. Po aktywowaniu tej funkcji użytkownik ma pewność, że</a:t>
            </a:r>
            <a:br>
              <a:rPr lang="pl-PL" sz="2800" dirty="0">
                <a:solidFill>
                  <a:srgbClr val="660066"/>
                </a:solidFill>
                <a:latin typeface="Tempus Sans ITC" panose="04020404030D07020202" pitchFamily="82" charset="0"/>
              </a:rPr>
            </a:br>
            <a:r>
              <a:rPr lang="pl-PL" sz="2800" dirty="0">
                <a:solidFill>
                  <a:srgbClr val="660066"/>
                </a:solidFill>
                <a:latin typeface="Tempus Sans ITC" panose="04020404030D07020202" pitchFamily="82" charset="0"/>
              </a:rPr>
              <a:t>wszystkie dane wytworzone od tego momentu zostaną usunięte natychmiast po przejściu w normalny tryb lub zamknięciu przeglądarki. </a:t>
            </a:r>
            <a:endParaRPr lang="pl-PL" sz="2800" b="0" i="0" dirty="0">
              <a:solidFill>
                <a:srgbClr val="660066"/>
              </a:solidFill>
              <a:effectLst/>
              <a:latin typeface="Tempus Sans ITC" panose="04020404030D07020202" pitchFamily="8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br>
              <a:rPr lang="pl-PL" dirty="0">
                <a:solidFill>
                  <a:srgbClr val="660066"/>
                </a:solidFill>
                <a:latin typeface="Tempus Sans ITC" panose="04020404030D07020202" pitchFamily="82" charset="0"/>
              </a:rPr>
            </a:br>
            <a:endParaRPr lang="pl-PL" dirty="0">
              <a:solidFill>
                <a:srgbClr val="660066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69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668309-A4C8-4EC3-9EE1-BAD860E58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6490"/>
            <a:ext cx="10515600" cy="5570473"/>
          </a:xfrm>
        </p:spPr>
        <p:txBody>
          <a:bodyPr/>
          <a:lstStyle/>
          <a:p>
            <a:pPr marL="0" indent="0" algn="ctr">
              <a:buNone/>
            </a:pPr>
            <a:r>
              <a:rPr lang="pl-PL" sz="4800" dirty="0">
                <a:solidFill>
                  <a:srgbClr val="C00000"/>
                </a:solidFill>
                <a:latin typeface="Tempus Sans ITC" panose="04020404030D07020202" pitchFamily="82" charset="0"/>
              </a:rPr>
              <a:t>6. </a:t>
            </a:r>
            <a:r>
              <a:rPr lang="pl-PL" sz="4800" b="1" i="0" dirty="0">
                <a:solidFill>
                  <a:srgbClr val="C00000"/>
                </a:solidFill>
                <a:effectLst/>
                <a:latin typeface="Tempus Sans ITC" panose="04020404030D07020202" pitchFamily="82" charset="0"/>
              </a:rPr>
              <a:t>Nie łącz się z Wi-Fi z nieznanego źródła</a:t>
            </a:r>
            <a:br>
              <a:rPr lang="pl-PL" sz="1800" b="1" i="0" dirty="0">
                <a:solidFill>
                  <a:srgbClr val="C00000"/>
                </a:solidFill>
                <a:effectLst/>
                <a:latin typeface="SofiaPro-Bold"/>
              </a:rPr>
            </a:br>
            <a:endParaRPr lang="pl-PL" sz="1800" b="1" i="0" dirty="0">
              <a:solidFill>
                <a:srgbClr val="C00000"/>
              </a:solidFill>
              <a:effectLst/>
              <a:latin typeface="Tempus Sans ITC" panose="04020404030D07020202" pitchFamily="82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800" b="0" i="0" dirty="0">
                <a:solidFill>
                  <a:srgbClr val="C00000"/>
                </a:solidFill>
                <a:effectLst/>
                <a:latin typeface="Tempus Sans ITC" panose="04020404030D07020202" pitchFamily="82" charset="0"/>
              </a:rPr>
              <a:t>Napotykasz otwartą sieć </a:t>
            </a:r>
            <a:r>
              <a:rPr lang="pl-PL" sz="2800" b="0" i="0" dirty="0" err="1">
                <a:solidFill>
                  <a:srgbClr val="C00000"/>
                </a:solidFill>
                <a:effectLst/>
                <a:latin typeface="Tempus Sans ITC" panose="04020404030D07020202" pitchFamily="82" charset="0"/>
              </a:rPr>
              <a:t>wi-fi</a:t>
            </a:r>
            <a:r>
              <a:rPr lang="pl-PL" sz="2800" b="0" i="0" dirty="0">
                <a:solidFill>
                  <a:srgbClr val="C00000"/>
                </a:solidFill>
                <a:effectLst/>
                <a:latin typeface="Tempus Sans ITC" panose="04020404030D07020202" pitchFamily="82" charset="0"/>
              </a:rPr>
              <a:t>, nie znasz jej źródła, a mimo wszystko się z nią łączysz? Hakerzy mogą rozmieszczać </a:t>
            </a:r>
            <a:r>
              <a:rPr lang="pl-PL" sz="2800" b="0" i="0" dirty="0" err="1">
                <a:solidFill>
                  <a:srgbClr val="C00000"/>
                </a:solidFill>
                <a:effectLst/>
                <a:latin typeface="Tempus Sans ITC" panose="04020404030D07020202" pitchFamily="82" charset="0"/>
              </a:rPr>
              <a:t>hotspoty</a:t>
            </a:r>
            <a:r>
              <a:rPr lang="pl-PL" sz="2800" b="0" i="0" dirty="0">
                <a:solidFill>
                  <a:srgbClr val="C00000"/>
                </a:solidFill>
                <a:effectLst/>
                <a:latin typeface="Tempus Sans ITC" panose="04020404030D07020202" pitchFamily="82" charset="0"/>
              </a:rPr>
              <a:t> w publicznych miejscach, aby przechwytywać dane. Zdarza się, że tworzą fałszywe sieci, które udają zaufane.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800" b="0" i="0" dirty="0">
                <a:solidFill>
                  <a:srgbClr val="C00000"/>
                </a:solidFill>
                <a:effectLst/>
                <a:latin typeface="Tempus Sans ITC" panose="04020404030D07020202" pitchFamily="82" charset="0"/>
              </a:rPr>
              <a:t>Sieć o nazwie „</a:t>
            </a:r>
            <a:r>
              <a:rPr lang="pl-PL" sz="2800" dirty="0">
                <a:solidFill>
                  <a:srgbClr val="C00000"/>
                </a:solidFill>
                <a:latin typeface="Tempus Sans ITC" panose="04020404030D07020202" pitchFamily="82" charset="0"/>
              </a:rPr>
              <a:t>zs2</a:t>
            </a:r>
            <a:r>
              <a:rPr lang="pl-PL" sz="2800" b="0" i="0" dirty="0">
                <a:solidFill>
                  <a:srgbClr val="C00000"/>
                </a:solidFill>
                <a:effectLst/>
                <a:latin typeface="Tempus Sans ITC" panose="04020404030D07020202" pitchFamily="82" charset="0"/>
              </a:rPr>
              <a:t>” nie musi być prawdziwą siecią w okolicy </a:t>
            </a:r>
            <a:r>
              <a:rPr lang="pl-PL" sz="2800" dirty="0">
                <a:solidFill>
                  <a:srgbClr val="C00000"/>
                </a:solidFill>
                <a:latin typeface="Tempus Sans ITC" panose="04020404030D07020202" pitchFamily="82" charset="0"/>
              </a:rPr>
              <a:t>ronda.</a:t>
            </a:r>
            <a:endParaRPr lang="pl-PL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87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A58B15-E2D5-4786-BB41-9781DBAD8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411853"/>
          </a:xfrm>
        </p:spPr>
        <p:txBody>
          <a:bodyPr/>
          <a:lstStyle/>
          <a:p>
            <a:pPr marL="0" indent="0" algn="ctr">
              <a:buNone/>
            </a:pPr>
            <a:r>
              <a:rPr lang="pl-PL" sz="4800" b="1" i="0" dirty="0">
                <a:solidFill>
                  <a:srgbClr val="FF0000"/>
                </a:solidFill>
                <a:effectLst/>
                <a:latin typeface="Tempus Sans ITC" panose="04020404030D07020202" pitchFamily="82" charset="0"/>
              </a:rPr>
              <a:t>7. Rób częste kopie bezpieczeństwa</a:t>
            </a:r>
            <a:br>
              <a:rPr lang="pl-PL" sz="1800" b="1" i="0" dirty="0">
                <a:solidFill>
                  <a:srgbClr val="FF0000"/>
                </a:solidFill>
                <a:effectLst/>
                <a:latin typeface="SofiaPro-Bold"/>
              </a:rPr>
            </a:br>
            <a:endParaRPr lang="pl-PL" sz="1800" b="1" i="0" dirty="0">
              <a:solidFill>
                <a:srgbClr val="FF0000"/>
              </a:solidFill>
              <a:effectLst/>
              <a:latin typeface="SofiaPro-Bold"/>
            </a:endParaRPr>
          </a:p>
          <a:p>
            <a:pPr marL="0" indent="0" algn="ctr">
              <a:buNone/>
            </a:pPr>
            <a:endParaRPr lang="pl-PL" sz="1800" b="1" i="0" dirty="0">
              <a:solidFill>
                <a:srgbClr val="FF0000"/>
              </a:solidFill>
              <a:effectLst/>
              <a:latin typeface="SofiaPro-Bold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800" b="0" i="0" dirty="0">
                <a:solidFill>
                  <a:srgbClr val="FF0000"/>
                </a:solidFill>
                <a:effectLst/>
                <a:latin typeface="Tempus Sans ITC" panose="04020404030D07020202" pitchFamily="82" charset="0"/>
              </a:rPr>
              <a:t>Można paść ofiarą przestępców komputerowych, nawet jeśli jest się ostrożnym. </a:t>
            </a:r>
            <a:r>
              <a:rPr lang="pl-PL" sz="2800" dirty="0">
                <a:solidFill>
                  <a:srgbClr val="FF0000"/>
                </a:solidFill>
                <a:latin typeface="Tempus Sans ITC" panose="04020404030D07020202" pitchFamily="82" charset="0"/>
              </a:rPr>
              <a:t>P</a:t>
            </a:r>
            <a:r>
              <a:rPr lang="pl-PL" sz="2800" b="0" i="0" dirty="0">
                <a:solidFill>
                  <a:srgbClr val="FF0000"/>
                </a:solidFill>
                <a:effectLst/>
                <a:latin typeface="Tempus Sans ITC" panose="04020404030D07020202" pitchFamily="82" charset="0"/>
              </a:rPr>
              <a:t>opularnym atakiem jest szyfrowanie dysku przez hakerów, którzy w zamian za odszyfrowanie żądają wysokiego okupu. Nawet jego zapłacenie nie gwarantuje odzyskania plików. Najlepiej mieć aktualną kopię istotnych danych.</a:t>
            </a:r>
            <a:r>
              <a:rPr lang="pl-PL" sz="2800" dirty="0">
                <a:solidFill>
                  <a:srgbClr val="FF0000"/>
                </a:solidFill>
                <a:latin typeface="Tempus Sans ITC" panose="04020404030D07020202" pitchFamily="82" charset="0"/>
              </a:rPr>
              <a:t>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3365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EAC936-CCDA-4D72-ACF9-6AAB4BBCF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804" y="690416"/>
            <a:ext cx="10515600" cy="5477167"/>
          </a:xfrm>
        </p:spPr>
        <p:txBody>
          <a:bodyPr/>
          <a:lstStyle/>
          <a:p>
            <a:pPr marL="0" indent="0" algn="ctr">
              <a:buNone/>
            </a:pPr>
            <a:r>
              <a:rPr lang="pl-PL" sz="4800" b="1" i="0" dirty="0">
                <a:solidFill>
                  <a:srgbClr val="CC3300"/>
                </a:solidFill>
                <a:effectLst/>
                <a:latin typeface="Tempus Sans ITC" panose="04020404030D07020202" pitchFamily="82" charset="0"/>
              </a:rPr>
              <a:t>8. Przeglądaj sieć Web, </a:t>
            </a:r>
          </a:p>
          <a:p>
            <a:pPr marL="0" indent="0" algn="ctr">
              <a:buNone/>
            </a:pPr>
            <a:r>
              <a:rPr lang="pl-PL" sz="4800" b="1" i="0" dirty="0">
                <a:solidFill>
                  <a:srgbClr val="CC3300"/>
                </a:solidFill>
                <a:effectLst/>
                <a:latin typeface="Tempus Sans ITC" panose="04020404030D07020202" pitchFamily="82" charset="0"/>
              </a:rPr>
              <a:t>zachowując środki ostrożności</a:t>
            </a:r>
          </a:p>
          <a:p>
            <a:pPr marL="0" indent="0">
              <a:buNone/>
            </a:pPr>
            <a:endParaRPr lang="pl-PL" b="0" i="0" dirty="0">
              <a:solidFill>
                <a:srgbClr val="CC3300"/>
              </a:solidFill>
              <a:effectLst/>
              <a:latin typeface="Tempus Sans ITC" panose="04020404030D07020202" pitchFamily="82" charset="0"/>
            </a:endParaRPr>
          </a:p>
          <a:p>
            <a:pPr marL="0" indent="0">
              <a:buNone/>
            </a:pPr>
            <a:r>
              <a:rPr lang="pl-PL" sz="2800" b="0" i="0" dirty="0">
                <a:solidFill>
                  <a:srgbClr val="CC3300"/>
                </a:solidFill>
                <a:effectLst/>
                <a:latin typeface="Tempus Sans ITC" panose="04020404030D07020202" pitchFamily="82" charset="0"/>
              </a:rPr>
              <a:t>Należy zadbać, aby przeglądanie sieci Web odbywało się w bezpieczny sposób. Strony sieci Web mogą zawierać programy. </a:t>
            </a:r>
          </a:p>
          <a:p>
            <a:pPr marL="0" indent="0">
              <a:buNone/>
            </a:pPr>
            <a:r>
              <a:rPr lang="pl-PL" sz="2800" b="0" i="0" dirty="0">
                <a:solidFill>
                  <a:srgbClr val="CC3300"/>
                </a:solidFill>
                <a:effectLst/>
                <a:latin typeface="Tempus Sans ITC" panose="04020404030D07020202" pitchFamily="82" charset="0"/>
              </a:rPr>
              <a:t>Te programy są na ogół nieszkodliwe i pożyteczne (np. animacje i menu wyskakujące), ale czasem zawierają wirusy.</a:t>
            </a:r>
            <a:endParaRPr lang="pl-PL" sz="2800" dirty="0">
              <a:solidFill>
                <a:srgbClr val="CC33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98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4209F8-7AA2-4B99-A9DB-99E979BC5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5903"/>
            <a:ext cx="10515600" cy="5449175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0066CC"/>
                </a:solidFill>
                <a:latin typeface="Tempus Sans ITC" panose="04020404030D07020202" pitchFamily="82" charset="0"/>
              </a:rPr>
              <a:t>W prezentacji wykorzystano materiały ze stron:</a:t>
            </a:r>
          </a:p>
          <a:p>
            <a:pPr marL="0" indent="0">
              <a:buNone/>
            </a:pPr>
            <a:r>
              <a:rPr lang="pl-PL" dirty="0">
                <a:solidFill>
                  <a:srgbClr val="0066CC"/>
                </a:solidFill>
                <a:latin typeface="Tempus Sans ITC" panose="04020404030D07020202" pitchFamily="8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https://www.bibliotekawszkole.pl/inne/gazetki/68/index.php</a:t>
            </a:r>
            <a:r>
              <a:rPr lang="pl-PL" dirty="0">
                <a:solidFill>
                  <a:srgbClr val="0066CC"/>
                </a:solidFill>
                <a:latin typeface="Tempus Sans ITC" panose="04020404030D07020202" pitchFamily="82" charset="0"/>
              </a:rPr>
              <a:t> </a:t>
            </a:r>
          </a:p>
          <a:p>
            <a:pPr marL="0" indent="0">
              <a:buNone/>
            </a:pPr>
            <a:endParaRPr lang="pl-PL" dirty="0">
              <a:solidFill>
                <a:srgbClr val="0066CC"/>
              </a:solidFill>
              <a:latin typeface="Tempus Sans ITC" panose="04020404030D07020202" pitchFamily="82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66CC"/>
                </a:solidFill>
                <a:latin typeface="Tempus Sans ITC" panose="04020404030D07020202" pitchFamily="8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https://biblioteka.pl/artykul/Jak-pracowac-zdalnie-Cz-12-Bezpieczenstwo-w-sieci/9689</a:t>
            </a:r>
            <a:endParaRPr lang="pl-PL" dirty="0">
              <a:solidFill>
                <a:srgbClr val="0066CC"/>
              </a:solidFill>
              <a:latin typeface="Tempus Sans ITC" panose="04020404030D07020202" pitchFamily="82" charset="0"/>
            </a:endParaRPr>
          </a:p>
          <a:p>
            <a:pPr marL="0" indent="0">
              <a:buNone/>
            </a:pPr>
            <a:endParaRPr lang="pl-PL" dirty="0">
              <a:solidFill>
                <a:srgbClr val="0066CC"/>
              </a:solidFill>
              <a:latin typeface="Tempus Sans ITC" panose="04020404030D07020202" pitchFamily="82" charset="0"/>
            </a:endParaRPr>
          </a:p>
          <a:p>
            <a:pPr marL="0" indent="0">
              <a:buNone/>
            </a:pPr>
            <a:r>
              <a:rPr lang="pl-PL" u="sng" dirty="0">
                <a:solidFill>
                  <a:srgbClr val="0066CC"/>
                </a:solidFill>
                <a:latin typeface="Tempus Sans ITC" panose="04020404030D07020202" pitchFamily="82" charset="0"/>
              </a:rPr>
              <a:t>https://pl.freepik.com/wektory/ksiazka'&gt;Książka plik wektorowy utworzone przez </a:t>
            </a:r>
            <a:r>
              <a:rPr lang="pl-PL" u="sng" dirty="0" err="1">
                <a:solidFill>
                  <a:srgbClr val="0066CC"/>
                </a:solidFill>
                <a:latin typeface="Tempus Sans ITC" panose="04020404030D07020202" pitchFamily="82" charset="0"/>
              </a:rPr>
              <a:t>upklyak</a:t>
            </a:r>
            <a:r>
              <a:rPr lang="pl-PL" u="sng" dirty="0">
                <a:solidFill>
                  <a:srgbClr val="0066CC"/>
                </a:solidFill>
                <a:latin typeface="Tempus Sans ITC" panose="04020404030D07020202" pitchFamily="82" charset="0"/>
              </a:rPr>
              <a:t> - pl.freepik.com&lt;/a&gt;</a:t>
            </a:r>
          </a:p>
          <a:p>
            <a:pPr marL="0" indent="0">
              <a:buNone/>
            </a:pPr>
            <a:endParaRPr lang="pl-PL" dirty="0">
              <a:solidFill>
                <a:srgbClr val="0066CC"/>
              </a:solidFill>
              <a:latin typeface="Tempus Sans ITC" panose="04020404030D07020202" pitchFamily="82" charset="0"/>
            </a:endParaRPr>
          </a:p>
          <a:p>
            <a:pPr marL="0" indent="0">
              <a:buNone/>
            </a:pPr>
            <a:endParaRPr lang="pl-PL" dirty="0">
              <a:solidFill>
                <a:srgbClr val="0066CC"/>
              </a:solidFill>
              <a:latin typeface="Tempus Sans ITC" panose="04020404030D07020202" pitchFamily="82" charset="0"/>
            </a:endParaRPr>
          </a:p>
          <a:p>
            <a:pPr marL="0" indent="0">
              <a:buNone/>
            </a:pPr>
            <a:endParaRPr lang="pl-PL" dirty="0">
              <a:solidFill>
                <a:srgbClr val="0066CC"/>
              </a:solidFill>
              <a:latin typeface="Tempus Sans ITC" panose="04020404030D07020202" pitchFamily="82" charset="0"/>
            </a:endParaRPr>
          </a:p>
          <a:p>
            <a:pPr marL="0" indent="0">
              <a:buNone/>
            </a:pPr>
            <a:endParaRPr lang="pl-PL" dirty="0">
              <a:solidFill>
                <a:srgbClr val="0066CC"/>
              </a:solidFill>
              <a:latin typeface="Tempus Sans ITC" panose="04020404030D07020202" pitchFamily="82" charset="0"/>
            </a:endParaRPr>
          </a:p>
          <a:p>
            <a:pPr marL="0" indent="0">
              <a:buNone/>
            </a:pPr>
            <a:endParaRPr lang="pl-PL">
              <a:solidFill>
                <a:srgbClr val="0066CC"/>
              </a:solidFill>
              <a:latin typeface="Tempus Sans ITC" panose="04020404030D07020202" pitchFamily="82" charset="0"/>
            </a:endParaRPr>
          </a:p>
          <a:p>
            <a:pPr marL="0" indent="0">
              <a:buNone/>
            </a:pPr>
            <a:r>
              <a:rPr lang="pl-PL">
                <a:solidFill>
                  <a:srgbClr val="0066CC"/>
                </a:solidFill>
                <a:latin typeface="Tempus Sans ITC" panose="04020404030D07020202" pitchFamily="82" charset="0"/>
              </a:rPr>
              <a:t>Opracowanie</a:t>
            </a:r>
            <a:r>
              <a:rPr lang="pl-PL" dirty="0">
                <a:solidFill>
                  <a:srgbClr val="0066CC"/>
                </a:solidFill>
                <a:latin typeface="Tempus Sans ITC" panose="04020404030D07020202" pitchFamily="82" charset="0"/>
              </a:rPr>
              <a:t>: Agnieszka Cichosz, Iwona </a:t>
            </a:r>
            <a:r>
              <a:rPr lang="pl-PL" dirty="0" err="1">
                <a:solidFill>
                  <a:srgbClr val="0066CC"/>
                </a:solidFill>
                <a:latin typeface="Tempus Sans ITC" panose="04020404030D07020202" pitchFamily="82" charset="0"/>
              </a:rPr>
              <a:t>Kalczewska</a:t>
            </a:r>
            <a:endParaRPr lang="pl-PL" dirty="0">
              <a:solidFill>
                <a:srgbClr val="0066CC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6A1FD7E-FF72-44D5-A289-47A83356DA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67" y="3557509"/>
            <a:ext cx="2321767" cy="254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60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214298-5037-4D05-AB30-30EF1ADF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>
                <a:solidFill>
                  <a:srgbClr val="000099"/>
                </a:solidFill>
                <a:latin typeface="Tempus Sans ITC" panose="04020404030D07020202" pitchFamily="82" charset="0"/>
              </a:rPr>
              <a:t>Zagrożenia komputerowe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98B84CE-E94A-47F6-8CC1-7BCE406B4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074" y="2425959"/>
            <a:ext cx="5547851" cy="424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5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FF663F-4046-41D4-8ED3-7ADF23B3D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9836"/>
            <a:ext cx="10515600" cy="57849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kradzież z włamaniem – w sieci działa wiele osób, które wykorzystując luki w oprogramowaniu uzyskują nielegalny dostęp do cudzych zasobów, uzyskane w ten sposób dane mają zapewnić im korzyści finansowe</a:t>
            </a:r>
          </a:p>
          <a:p>
            <a:pPr marL="0" indent="0">
              <a:buNone/>
            </a:pPr>
            <a:endParaRPr lang="pl-PL" sz="2800" dirty="0">
              <a:solidFill>
                <a:srgbClr val="000099"/>
              </a:solidFill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haker/ </a:t>
            </a:r>
            <a:r>
              <a:rPr lang="pl-PL" sz="2800" dirty="0" err="1">
                <a:solidFill>
                  <a:srgbClr val="000099"/>
                </a:solidFill>
                <a:latin typeface="Tempus Sans ITC" panose="04020404030D07020202" pitchFamily="82" charset="0"/>
              </a:rPr>
              <a:t>cracer</a:t>
            </a: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 – osoba dokonująca komputerowych włamań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solidFill>
                <a:srgbClr val="000099"/>
              </a:solidFill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err="1">
                <a:solidFill>
                  <a:srgbClr val="000099"/>
                </a:solidFill>
                <a:latin typeface="Tempus Sans ITC" panose="04020404030D07020202" pitchFamily="82" charset="0"/>
              </a:rPr>
              <a:t>sniffing</a:t>
            </a: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 – technika przechwytywania danych, skuteczna i trudna 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do wykrycia</a:t>
            </a:r>
          </a:p>
        </p:txBody>
      </p:sp>
    </p:spTree>
    <p:extLst>
      <p:ext uri="{BB962C8B-B14F-4D97-AF65-F5344CB8AC3E}">
        <p14:creationId xmlns:p14="http://schemas.microsoft.com/office/powerpoint/2010/main" val="134138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F78AC4-A541-4CD1-BD00-FF8A4928D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392"/>
            <a:ext cx="10515600" cy="52345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sz="2800" dirty="0" err="1">
                <a:solidFill>
                  <a:srgbClr val="000099"/>
                </a:solidFill>
                <a:latin typeface="Tempus Sans ITC" panose="04020404030D07020202" pitchFamily="82" charset="0"/>
              </a:rPr>
              <a:t>phishing</a:t>
            </a: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 – metoda oszustwa, w której przestępca podszywa się pod inną osobę lub instytucję w celu wyłudzenia określonych informacji np. logowania do konta bankowego lub nakłonienia ofiary do określonych działań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solidFill>
                <a:srgbClr val="000099"/>
              </a:solidFill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 spam – elektroniczne wiadomości masowo rozsyłane do osób, które ich nie potrzebują, kliknięcie linka w takiej wiadomości może doprowadzić do uruchomienia procedury instalacji szkodliwego oprogramowania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434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A2DDFE-53C8-4354-9A0B-6658655BF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5233"/>
            <a:ext cx="10515600" cy="618619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bot – program wykonujący czynności w zastępstwie człowieka, może służyć do przejmowania kontroli nad komputerami, przeprowadzania ataków czy kradzieży danych, zwykle jest używany przez wyszukiwarki do indeksowania stron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solidFill>
                <a:srgbClr val="000099"/>
              </a:solidFill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dialer – program komputerowy do łączenia się z </a:t>
            </a:r>
            <a:r>
              <a:rPr lang="pl-PL" sz="2800" dirty="0" err="1">
                <a:solidFill>
                  <a:srgbClr val="000099"/>
                </a:solidFill>
                <a:latin typeface="Tempus Sans ITC" panose="04020404030D07020202" pitchFamily="82" charset="0"/>
              </a:rPr>
              <a:t>internetem</a:t>
            </a: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 za pomocą modemu, jeśli działa bez wiedzy użytkownika może spowodować wielokrotne zwiększenie typowych kosztów dostępu do </a:t>
            </a:r>
            <a:r>
              <a:rPr lang="pl-PL" sz="2800" dirty="0" err="1">
                <a:solidFill>
                  <a:srgbClr val="000099"/>
                </a:solidFill>
                <a:latin typeface="Tempus Sans ITC" panose="04020404030D07020202" pitchFamily="82" charset="0"/>
              </a:rPr>
              <a:t>internetu</a:t>
            </a: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 </a:t>
            </a:r>
          </a:p>
          <a:p>
            <a:pPr marL="0" indent="0">
              <a:buNone/>
            </a:pPr>
            <a:endParaRPr lang="pl-PL" sz="2800" dirty="0">
              <a:solidFill>
                <a:srgbClr val="000099"/>
              </a:solidFill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err="1">
                <a:solidFill>
                  <a:srgbClr val="000099"/>
                </a:solidFill>
                <a:latin typeface="Tempus Sans ITC" panose="04020404030D07020202" pitchFamily="82" charset="0"/>
              </a:rPr>
              <a:t>malware</a:t>
            </a: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 – każde złośliwe oprogramowanie, które stara się zainfekować komputer; wykorzystywane jest m.in. do rozprzestrzeniania wirusów, przejęcia kontroli nad maszyną i kradzieży poufnych danych</a:t>
            </a:r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680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E2D60B-7C4B-45B5-94F2-95B852A77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1844"/>
            <a:ext cx="10515600" cy="59622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sz="2800" dirty="0" err="1">
                <a:solidFill>
                  <a:srgbClr val="000099"/>
                </a:solidFill>
                <a:latin typeface="Tempus Sans ITC" panose="04020404030D07020202" pitchFamily="82" charset="0"/>
              </a:rPr>
              <a:t>ransomware</a:t>
            </a: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 – złośliwe oprogramowanie, które po zainfekowaniu systemu szyfruje na nim pliki i foldery, uniemożliwiając dalsze korzystanie z nich; następnie użytkownik otrzymuje żądanie okupu, którego opłacenia nie daje żadnych gwarancji, że komputer zostanie odszyfrowany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solidFill>
                <a:srgbClr val="000099"/>
              </a:solidFill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 err="1">
                <a:solidFill>
                  <a:srgbClr val="000099"/>
                </a:solidFill>
                <a:latin typeface="Tempus Sans ITC" panose="04020404030D07020202" pitchFamily="82" charset="0"/>
              </a:rPr>
              <a:t>trojany</a:t>
            </a: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 i robaki – programy działające w ukryciu, ich zadaniem najczęściej jest przekazanie zdalnej kontroli nad systemem osobie nie posiadającej odpowiednich uprawnień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>
              <a:solidFill>
                <a:srgbClr val="000099"/>
              </a:solidFill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solidFill>
                  <a:srgbClr val="000099"/>
                </a:solidFill>
                <a:latin typeface="Tempus Sans ITC" panose="04020404030D07020202" pitchFamily="82" charset="0"/>
              </a:rPr>
              <a:t>wirus – to najczęściej prosty program komputerowy, który w sposób celowy powiela się bez zgody użytkownika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427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9AD62A-3C56-4AA1-8013-9DA145F49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42777"/>
          </a:xfrm>
        </p:spPr>
        <p:txBody>
          <a:bodyPr>
            <a:normAutofit/>
          </a:bodyPr>
          <a:lstStyle/>
          <a:p>
            <a:pPr algn="ctr"/>
            <a:r>
              <a:rPr lang="pl-PL" sz="5400" dirty="0">
                <a:solidFill>
                  <a:srgbClr val="CC3300"/>
                </a:solidFill>
                <a:latin typeface="Tempus Sans ITC" panose="04020404030D07020202" pitchFamily="82" charset="0"/>
              </a:rPr>
              <a:t>Zasady </a:t>
            </a:r>
            <a:br>
              <a:rPr lang="pl-PL" sz="5400" dirty="0">
                <a:solidFill>
                  <a:srgbClr val="CC3300"/>
                </a:solidFill>
                <a:latin typeface="Tempus Sans ITC" panose="04020404030D07020202" pitchFamily="82" charset="0"/>
              </a:rPr>
            </a:br>
            <a:r>
              <a:rPr lang="pl-PL" sz="5400" dirty="0">
                <a:solidFill>
                  <a:srgbClr val="CC3300"/>
                </a:solidFill>
                <a:latin typeface="Tempus Sans ITC" panose="04020404030D07020202" pitchFamily="82" charset="0"/>
              </a:rPr>
              <a:t>bezpiecznego </a:t>
            </a:r>
            <a:br>
              <a:rPr lang="pl-PL" sz="5400" dirty="0">
                <a:solidFill>
                  <a:srgbClr val="CC3300"/>
                </a:solidFill>
                <a:latin typeface="Tempus Sans ITC" panose="04020404030D07020202" pitchFamily="82" charset="0"/>
              </a:rPr>
            </a:br>
            <a:r>
              <a:rPr lang="pl-PL" sz="5400" dirty="0">
                <a:solidFill>
                  <a:srgbClr val="CC3300"/>
                </a:solidFill>
                <a:latin typeface="Tempus Sans ITC" panose="04020404030D07020202" pitchFamily="82" charset="0"/>
              </a:rPr>
              <a:t>użytkowania </a:t>
            </a:r>
            <a:br>
              <a:rPr lang="pl-PL" sz="5400" dirty="0">
                <a:solidFill>
                  <a:srgbClr val="CC3300"/>
                </a:solidFill>
                <a:latin typeface="Tempus Sans ITC" panose="04020404030D07020202" pitchFamily="82" charset="0"/>
              </a:rPr>
            </a:br>
            <a:r>
              <a:rPr lang="pl-PL" sz="5400" dirty="0">
                <a:solidFill>
                  <a:srgbClr val="CC3300"/>
                </a:solidFill>
                <a:latin typeface="Tempus Sans ITC" panose="04020404030D07020202" pitchFamily="82" charset="0"/>
              </a:rPr>
              <a:t>komputera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C734549-DC7A-4F0F-AF2F-CD5D90626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280" y="3915699"/>
            <a:ext cx="3535297" cy="270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0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412343-4811-4CF6-A760-03D938170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77441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pl-PL" dirty="0">
              <a:solidFill>
                <a:srgbClr val="0066CC"/>
              </a:solidFill>
              <a:latin typeface="Forte" panose="03060902040502070203" pitchFamily="66" charset="0"/>
            </a:endParaRPr>
          </a:p>
          <a:p>
            <a:pPr marL="514350" indent="-514350" algn="ctr">
              <a:buAutoNum type="arabicPeriod"/>
            </a:pPr>
            <a:r>
              <a:rPr lang="pl-PL" sz="4800" dirty="0">
                <a:solidFill>
                  <a:srgbClr val="0066CC"/>
                </a:solidFill>
                <a:latin typeface="Tempus Sans ITC" panose="04020404030D07020202" pitchFamily="82" charset="0"/>
              </a:rPr>
              <a:t>Korzystaj z aktualnego oprogramowania</a:t>
            </a:r>
          </a:p>
          <a:p>
            <a:pPr marL="0" indent="0">
              <a:buNone/>
            </a:pPr>
            <a:endParaRPr lang="pl-PL" dirty="0">
              <a:solidFill>
                <a:srgbClr val="0066CC"/>
              </a:solidFill>
              <a:latin typeface="Forte" panose="03060902040502070203" pitchFamily="66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800" b="0" i="0" dirty="0">
                <a:solidFill>
                  <a:srgbClr val="0070C0"/>
                </a:solidFill>
                <a:effectLst/>
                <a:latin typeface="Tempus Sans ITC" panose="04020404030D07020202" pitchFamily="82" charset="0"/>
              </a:rPr>
              <a:t>Każdy system operacyjny i oprogramowanie posiada błędy bezpieczeństwa. Są one odnajdowane i łatane na bieżąco, ale to użytkownik musi zainstalować aktualizację lub wyrazić zgodę na aktualizacje automatyczne.</a:t>
            </a:r>
            <a:br>
              <a:rPr lang="pl-PL" sz="2800" b="0" i="0" dirty="0">
                <a:solidFill>
                  <a:srgbClr val="0070C0"/>
                </a:solidFill>
                <a:effectLst/>
                <a:latin typeface="Tempus Sans ITC" panose="04020404030D07020202" pitchFamily="82" charset="0"/>
              </a:rPr>
            </a:br>
            <a:r>
              <a:rPr lang="pl-PL" sz="2800" b="0" i="0" dirty="0">
                <a:solidFill>
                  <a:srgbClr val="0070C0"/>
                </a:solidFill>
                <a:effectLst/>
                <a:latin typeface="Tempus Sans ITC" panose="04020404030D07020202" pitchFamily="82" charset="0"/>
              </a:rPr>
              <a:t>Jest to jedna z najskuteczniejszych metod na zabezpieczenie komputera podczas łączenia się z niego z siecią, przed niepowołanym dostępem.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403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112B32-C1DF-4391-A491-B107D5A16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3102"/>
            <a:ext cx="10515600" cy="5383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100" dirty="0">
                <a:solidFill>
                  <a:srgbClr val="7030A0"/>
                </a:solidFill>
                <a:latin typeface="Tempus Sans ITC" panose="04020404030D07020202" pitchFamily="82" charset="0"/>
              </a:rPr>
              <a:t>2</a:t>
            </a:r>
            <a:r>
              <a:rPr lang="pl-PL" sz="5200" dirty="0">
                <a:solidFill>
                  <a:srgbClr val="7030A0"/>
                </a:solidFill>
                <a:latin typeface="Tempus Sans ITC" panose="04020404030D07020202" pitchFamily="82" charset="0"/>
              </a:rPr>
              <a:t>. Instaluj </a:t>
            </a:r>
            <a:r>
              <a:rPr lang="pl-PL" sz="5200" dirty="0" err="1">
                <a:solidFill>
                  <a:srgbClr val="7030A0"/>
                </a:solidFill>
                <a:latin typeface="Tempus Sans ITC" panose="04020404030D07020202" pitchFamily="82" charset="0"/>
              </a:rPr>
              <a:t>firewalla</a:t>
            </a:r>
            <a:r>
              <a:rPr lang="pl-PL" sz="5200" dirty="0">
                <a:solidFill>
                  <a:srgbClr val="7030A0"/>
                </a:solidFill>
                <a:latin typeface="Tempus Sans ITC" panose="04020404030D07020202" pitchFamily="82" charset="0"/>
              </a:rPr>
              <a:t> i antywirusa</a:t>
            </a:r>
          </a:p>
          <a:p>
            <a:pPr marL="0" indent="0">
              <a:buNone/>
            </a:pPr>
            <a:endParaRPr lang="pl-PL" sz="1800" b="0" i="0" dirty="0">
              <a:solidFill>
                <a:srgbClr val="7030A0"/>
              </a:solidFill>
              <a:effectLst/>
              <a:latin typeface="Tempus Sans ITC" panose="04020404030D07020202" pitchFamily="82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800" b="0" i="0" dirty="0">
                <a:solidFill>
                  <a:srgbClr val="7030A0"/>
                </a:solidFill>
                <a:effectLst/>
                <a:latin typeface="Tempus Sans ITC" panose="04020404030D07020202" pitchFamily="82" charset="0"/>
              </a:rPr>
              <a:t>Hakerzy bezustannie skanują ruch w sieci w poszukiwaniu maszyn podatnych na włamanie.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800" b="0" i="0" dirty="0">
                <a:solidFill>
                  <a:srgbClr val="7030A0"/>
                </a:solidFill>
                <a:effectLst/>
                <a:latin typeface="Tempus Sans ITC" panose="04020404030D07020202" pitchFamily="82" charset="0"/>
              </a:rPr>
              <a:t>Oprogramowanie typu firewall pozwala ustawić blokadę wszystkich połączeń przychodzących do twojego komputera.</a:t>
            </a:r>
            <a:br>
              <a:rPr lang="pl-PL" sz="2800" b="0" i="0" dirty="0">
                <a:solidFill>
                  <a:srgbClr val="7030A0"/>
                </a:solidFill>
                <a:effectLst/>
                <a:latin typeface="Tempus Sans ITC" panose="04020404030D07020202" pitchFamily="82" charset="0"/>
              </a:rPr>
            </a:br>
            <a:r>
              <a:rPr lang="pl-PL" sz="2800" b="0" i="0" dirty="0">
                <a:solidFill>
                  <a:srgbClr val="7030A0"/>
                </a:solidFill>
                <a:effectLst/>
                <a:latin typeface="Tempus Sans ITC" panose="04020404030D07020202" pitchFamily="82" charset="0"/>
              </a:rPr>
              <a:t>Antywirus nie daje stuprocentowej gwarancji bezpieczeństwa, ale skutecznie odsiewa stare i masowe zagrożenia.</a:t>
            </a:r>
            <a:r>
              <a:rPr lang="pl-PL" sz="2800" dirty="0">
                <a:solidFill>
                  <a:srgbClr val="7030A0"/>
                </a:solidFill>
                <a:latin typeface="Tempus Sans ITC" panose="04020404030D070202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077701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815</Words>
  <Application>Microsoft Office PowerPoint</Application>
  <PresentationFormat>Panoramiczny</PresentationFormat>
  <Paragraphs>69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4" baseType="lpstr">
      <vt:lpstr>Arial</vt:lpstr>
      <vt:lpstr>Forte</vt:lpstr>
      <vt:lpstr>SofiaPro-Bold</vt:lpstr>
      <vt:lpstr>Tempus Sans ITC</vt:lpstr>
      <vt:lpstr>Trebuchet MS</vt:lpstr>
      <vt:lpstr>Wingdings</vt:lpstr>
      <vt:lpstr>Wingdings 3</vt:lpstr>
      <vt:lpstr>Faseta</vt:lpstr>
      <vt:lpstr>Dzień  Bezpiecznego  Komputera</vt:lpstr>
      <vt:lpstr>Zagrożenia komputerowe</vt:lpstr>
      <vt:lpstr>Prezentacja programu PowerPoint</vt:lpstr>
      <vt:lpstr>Prezentacja programu PowerPoint</vt:lpstr>
      <vt:lpstr>Prezentacja programu PowerPoint</vt:lpstr>
      <vt:lpstr>Prezentacja programu PowerPoint</vt:lpstr>
      <vt:lpstr>Zasady  bezpiecznego  użytkowania  komputera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 Bezpiecznego  Komputera</dc:title>
  <dc:creator>HP</dc:creator>
  <cp:lastModifiedBy>HP</cp:lastModifiedBy>
  <cp:revision>4</cp:revision>
  <dcterms:created xsi:type="dcterms:W3CDTF">2021-10-10T22:00:07Z</dcterms:created>
  <dcterms:modified xsi:type="dcterms:W3CDTF">2021-10-12T06:29:44Z</dcterms:modified>
</cp:coreProperties>
</file>